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66" r:id="rId4"/>
    <p:sldId id="258" r:id="rId5"/>
    <p:sldId id="262" r:id="rId6"/>
    <p:sldId id="263" r:id="rId7"/>
    <p:sldId id="261" r:id="rId8"/>
    <p:sldId id="265" r:id="rId9"/>
    <p:sldId id="267" r:id="rId10"/>
    <p:sldId id="268" r:id="rId11"/>
    <p:sldId id="264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FA75C-84A3-9C46-88F8-92BB03259FC9}" v="202" dt="2025-09-18T12:32:38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3540"/>
  </p:normalViewPr>
  <p:slideViewPr>
    <p:cSldViewPr snapToGrid="0">
      <p:cViewPr varScale="1">
        <p:scale>
          <a:sx n="95" d="100"/>
          <a:sy n="95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D8CA-B853-83BC-FE75-177DFCB61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E20C82-E2D3-E765-73A3-F4764F0A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9E0E9-4ABF-87BF-CA6F-D837F18EE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892FB-DE71-8200-B299-3D9C0F88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EA49F-39B7-A43C-A7A1-42504BC33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7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F63F-F274-EAB6-46F1-7355A366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6D1C-0916-7536-70E8-6D2BF384B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374C8-092C-E881-6521-25B01584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96189-A7D1-A6BF-4983-91A7A863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D41A2-3ED3-DC61-27E3-CB0428C1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84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98807-BC49-1523-D189-760DAB3E3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1DC55-8695-FB58-84D6-9D600E10B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ED4D-7207-3AA1-B118-80520F631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19AC-62CF-9633-FE62-33249350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7A408-0C5C-5DEE-E091-73A04A2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0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CAFF-0A69-DE03-5AC4-ECB3CD94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91EB-5290-6EE3-52A7-525B0AC1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3156D-0835-8321-D18F-3905D423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CFAE8-0DED-609D-428A-13F657D0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965FE-84A4-7519-458C-2648EBF5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5E5E-ECC1-AC97-AFDD-693B9157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23E6F-9A3F-3AC6-6367-DDA4B7317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11E99-E83C-4EA9-462D-D8D009F9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F67A1-A47E-856E-9710-EDEE53DC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48CFD-2CAF-98A7-DB12-68805CC0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0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BB93-D5DD-78FD-E380-CF61D106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7E35-245F-492D-1042-F4CEC0494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310E11-E521-37C0-D169-72E641338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4C82-FB92-613A-07F0-0F107904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BEB4D-2CA1-2110-CAAD-54C27996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65295-9A18-846D-499F-F5892A9A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1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C395-EA67-4245-8B7E-011E0FC9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E810C-27C6-28C0-D942-B5ADFD1C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26519-FB26-080B-B233-864E34EA8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E1FCF-5633-3D98-5FDC-56430437F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E50EC-1368-595E-32DF-057B193B0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E3B3C-42B5-29E8-B6AB-4F928349C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95BCA3-0237-33CB-DDB1-76BF1664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C7C32E-08B8-8173-EF19-D88F32F0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93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80CF4-A5DF-F876-691C-2A8E5CD5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A419A9-1859-E758-8691-E641C067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7181F-6B43-51DE-CF29-35A9C4F8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DD227-CA74-B89A-481D-75E46CA1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0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9969E-3841-25FF-2942-33FCC7E4F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8D096-3FCD-7E10-D1A0-9E4C4617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AD2B-C04F-D4F6-6335-2FC8FDDA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FF7E-E99E-FF9B-8FDF-3BCFCE59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3DFD-0F1C-C43E-AFCD-2E6E706F1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5BCB8-A7E3-F12F-57F3-9ADF0DC2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C703D-1B8C-6E8A-A500-2A0651A6E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C927-5A34-E18D-800A-EBBD454B2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3B49BC-143F-A4F3-16CA-A301C809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3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405C-A216-BD34-66E0-1824ADC82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0CA13-3991-BC8F-20D4-40F04A115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AD5DC-1543-961D-2B10-D76F17C97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0B5D-F15D-DB04-0594-58C6257E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811E5-4D9A-CEC9-FD88-92A7346E0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A8198-FA5D-ABDF-0DB7-BDD70419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3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9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0BD2D-994E-B062-1B92-B2B31B1D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B81BE-1542-D637-964F-812B14E6C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A2224-BC18-0836-0138-1D2C35513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1C457-2DC0-C343-81FF-EFF020D84A9B}" type="datetimeFigureOut">
              <a:rPr lang="en-US" smtClean="0"/>
              <a:t>9/18/25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F2870-4B36-5C63-18B8-5C46549CF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EE99E-466A-0002-6D08-A415A9696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9878D6-8794-9941-800B-1FE6979A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7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Lang/juliaup" TargetMode="External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uliaDynamics/GoodScientificCodeWorkshop" TargetMode="External"/><Relationship Id="rId4" Type="http://schemas.openxmlformats.org/officeDocument/2006/relationships/hyperlink" Target="https://github.com/Datseris/Zero2Hero-JuliaWorksh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AB7ED-8161-40E2-04A7-9B671F6CC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ulia - Visual Studio Marketplace">
            <a:extLst>
              <a:ext uri="{FF2B5EF4-FFF2-40B4-BE49-F238E27FC236}">
                <a16:creationId xmlns:a16="http://schemas.microsoft.com/office/drawing/2014/main" id="{7DE139F5-0471-AD2C-2484-9729F1A0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243" y="1392516"/>
            <a:ext cx="3934909" cy="245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ECB61A-C61C-7E10-AB29-5FCF1E48D336}"/>
              </a:ext>
            </a:extLst>
          </p:cNvPr>
          <p:cNvSpPr txBox="1"/>
          <p:nvPr/>
        </p:nvSpPr>
        <p:spPr>
          <a:xfrm>
            <a:off x="1277471" y="1694329"/>
            <a:ext cx="411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4"/>
                </a:solidFill>
                <a:latin typeface="Avenir Book" panose="02000503020000020003" pitchFamily="2" charset="0"/>
              </a:rPr>
              <a:t>Programming     in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11CD7-5157-F507-340A-B6F628DC675A}"/>
              </a:ext>
            </a:extLst>
          </p:cNvPr>
          <p:cNvSpPr txBox="1"/>
          <p:nvPr/>
        </p:nvSpPr>
        <p:spPr>
          <a:xfrm>
            <a:off x="4697506" y="3557242"/>
            <a:ext cx="58962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Avenir Book" panose="02000503020000020003" pitchFamily="2" charset="0"/>
              </a:rPr>
              <a:t>Tools for dynamical systems</a:t>
            </a:r>
          </a:p>
          <a:p>
            <a:r>
              <a:rPr lang="en-US" sz="3600" dirty="0">
                <a:solidFill>
                  <a:schemeClr val="accent2"/>
                </a:solidFill>
                <a:latin typeface="Avenir Book" panose="02000503020000020003" pitchFamily="2" charset="0"/>
              </a:rPr>
              <a:t>and climate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31DA6-4A9B-6104-D77D-AD2884FA2AA6}"/>
              </a:ext>
            </a:extLst>
          </p:cNvPr>
          <p:cNvSpPr txBox="1"/>
          <p:nvPr/>
        </p:nvSpPr>
        <p:spPr>
          <a:xfrm>
            <a:off x="2810228" y="5513293"/>
            <a:ext cx="6571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Reyk Börner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  <a:latin typeface="Avenir Book" panose="02000503020000020003" pitchFamily="2" charset="0"/>
              </a:rPr>
              <a:t>Python for Lunch Seminar, 18 September 2025</a:t>
            </a:r>
          </a:p>
        </p:txBody>
      </p:sp>
      <p:pic>
        <p:nvPicPr>
          <p:cNvPr id="2052" name="Picture 4" descr="Utrecht Uni-Life">
            <a:extLst>
              <a:ext uri="{FF2B5EF4-FFF2-40B4-BE49-F238E27FC236}">
                <a16:creationId xmlns:a16="http://schemas.microsoft.com/office/drawing/2014/main" id="{2620A3B7-CABA-5222-CB32-8FE3E4DE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458" y="235324"/>
            <a:ext cx="3095065" cy="7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0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67806-D319-0C8F-EAF5-D21D108D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B4F9A0-46CE-24C5-21D2-10D2AD45EDCE}"/>
              </a:ext>
            </a:extLst>
          </p:cNvPr>
          <p:cNvSpPr txBox="1"/>
          <p:nvPr/>
        </p:nvSpPr>
        <p:spPr>
          <a:xfrm>
            <a:off x="470647" y="430305"/>
            <a:ext cx="3686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venir Book" panose="02000503020000020003" pitchFamily="2" charset="0"/>
              </a:rPr>
              <a:t>CriticalTransitions.jl</a:t>
            </a:r>
            <a:endParaRPr lang="en-US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8D5D7-0BDA-3483-A872-04ABE31DF21F}"/>
              </a:ext>
            </a:extLst>
          </p:cNvPr>
          <p:cNvSpPr txBox="1"/>
          <p:nvPr/>
        </p:nvSpPr>
        <p:spPr>
          <a:xfrm>
            <a:off x="5794032" y="3798332"/>
            <a:ext cx="2279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Example: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Stommel box model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(Stommel 1961)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6A5DDF-69CA-9FBE-8F7D-6D300F38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142" y="3798332"/>
            <a:ext cx="2959708" cy="2229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FA2D9D-7C55-CAFC-65E3-65F5B13B12CB}"/>
              </a:ext>
            </a:extLst>
          </p:cNvPr>
          <p:cNvSpPr txBox="1"/>
          <p:nvPr/>
        </p:nvSpPr>
        <p:spPr>
          <a:xfrm>
            <a:off x="9655836" y="3429000"/>
            <a:ext cx="173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venir Book" panose="02000503020000020003" pitchFamily="2" charset="0"/>
              </a:rPr>
              <a:t>Freshwater flux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E3516-24F6-7813-8E1C-40600E834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47" y="1211354"/>
            <a:ext cx="7772400" cy="1848314"/>
          </a:xfrm>
          <a:prstGeom prst="rect">
            <a:avLst/>
          </a:prstGeom>
        </p:spPr>
      </p:pic>
      <p:pic>
        <p:nvPicPr>
          <p:cNvPr id="11" name="saddle-avoidance_keyimg.mp4">
            <a:hlinkClick r:id="" action="ppaction://media"/>
            <a:extLst>
              <a:ext uri="{FF2B5EF4-FFF2-40B4-BE49-F238E27FC236}">
                <a16:creationId xmlns:a16="http://schemas.microsoft.com/office/drawing/2014/main" id="{EFCFBA59-A3F7-18B1-4A74-8C03EF7D3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647" y="3494557"/>
            <a:ext cx="2837329" cy="2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49D98-8793-3164-3253-32D4762F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E413A4-7D51-0254-6736-0D0D4911D440}"/>
              </a:ext>
            </a:extLst>
          </p:cNvPr>
          <p:cNvSpPr txBox="1"/>
          <p:nvPr/>
        </p:nvSpPr>
        <p:spPr>
          <a:xfrm>
            <a:off x="470647" y="430305"/>
            <a:ext cx="2030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2164DA-0057-24B9-FC91-19D1E6AA96F9}"/>
              </a:ext>
            </a:extLst>
          </p:cNvPr>
          <p:cNvSpPr txBox="1"/>
          <p:nvPr/>
        </p:nvSpPr>
        <p:spPr>
          <a:xfrm>
            <a:off x="470647" y="1586753"/>
            <a:ext cx="104765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Julia homepage: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hlinkClick r:id="rId2"/>
              </a:rPr>
              <a:t> https://julialang.org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Juliaup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(installer):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hlinkClick r:id="rId3"/>
              </a:rPr>
              <a:t>https://github.com/JuliaLang/juliaup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Zero2Hero tutorial: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hlinkClick r:id="rId4"/>
              </a:rPr>
              <a:t>https://github.com/Datseris/Zero2Hero-JuliaWorkshop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Good scientific code workshop: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hlinkClick r:id="rId5"/>
              </a:rPr>
              <a:t>https://github.com/JuliaDynamics/GoodScientificCodeWorkshop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D84AE-FF9E-C978-89F0-4BF452F97675}"/>
              </a:ext>
            </a:extLst>
          </p:cNvPr>
          <p:cNvSpPr txBox="1"/>
          <p:nvPr/>
        </p:nvSpPr>
        <p:spPr>
          <a:xfrm>
            <a:off x="470647" y="3793920"/>
            <a:ext cx="9735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venir Book" panose="02000503020000020003" pitchFamily="2" charset="0"/>
              </a:rPr>
              <a:t>Thanks to</a:t>
            </a:r>
          </a:p>
          <a:p>
            <a:r>
              <a:rPr lang="en-US" dirty="0" err="1">
                <a:solidFill>
                  <a:schemeClr val="accent3"/>
                </a:solidFill>
                <a:latin typeface="Avenir Book" panose="02000503020000020003" pitchFamily="2" charset="0"/>
              </a:rPr>
              <a:t>Orjan</a:t>
            </a:r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Avenir Book" panose="02000503020000020003" pitchFamily="2" charset="0"/>
              </a:rPr>
              <a:t>Ameye</a:t>
            </a:r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George </a:t>
            </a:r>
            <a:r>
              <a:rPr lang="en-US" dirty="0" err="1">
                <a:solidFill>
                  <a:schemeClr val="accent3"/>
                </a:solidFill>
                <a:latin typeface="Avenir Book" panose="02000503020000020003" pitchFamily="2" charset="0"/>
              </a:rPr>
              <a:t>Datseris</a:t>
            </a:r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Ryan Deeley,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Frank Hellmann,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Milan </a:t>
            </a:r>
            <a:r>
              <a:rPr lang="en-US" dirty="0" err="1">
                <a:solidFill>
                  <a:schemeClr val="accent3"/>
                </a:solidFill>
                <a:latin typeface="Avenir Book" panose="02000503020000020003" pitchFamily="2" charset="0"/>
              </a:rPr>
              <a:t>Klöwer</a:t>
            </a:r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Raphael Römer,</a:t>
            </a:r>
          </a:p>
          <a:p>
            <a:r>
              <a:rPr lang="en-US" dirty="0">
                <a:solidFill>
                  <a:schemeClr val="accent3"/>
                </a:solidFill>
                <a:latin typeface="Avenir Book" panose="02000503020000020003" pitchFamily="2" charset="0"/>
              </a:rPr>
              <a:t>Paul Schultz</a:t>
            </a:r>
          </a:p>
        </p:txBody>
      </p:sp>
    </p:spTree>
    <p:extLst>
      <p:ext uri="{BB962C8B-B14F-4D97-AF65-F5344CB8AC3E}">
        <p14:creationId xmlns:p14="http://schemas.microsoft.com/office/powerpoint/2010/main" val="343986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965F2F-028E-E75A-5D13-41D3DB4A2678}"/>
              </a:ext>
            </a:extLst>
          </p:cNvPr>
          <p:cNvSpPr txBox="1"/>
          <p:nvPr/>
        </p:nvSpPr>
        <p:spPr>
          <a:xfrm>
            <a:off x="470647" y="430305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Two-language problem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544D4E-321B-0848-3083-9388676EE3B6}"/>
              </a:ext>
            </a:extLst>
          </p:cNvPr>
          <p:cNvCxnSpPr>
            <a:cxnSpLocks/>
          </p:cNvCxnSpPr>
          <p:nvPr/>
        </p:nvCxnSpPr>
        <p:spPr>
          <a:xfrm flipV="1">
            <a:off x="2675962" y="1828799"/>
            <a:ext cx="0" cy="369794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5B75F-B799-4308-E2DF-D81D7DC92A0E}"/>
              </a:ext>
            </a:extLst>
          </p:cNvPr>
          <p:cNvCxnSpPr>
            <a:cxnSpLocks/>
          </p:cNvCxnSpPr>
          <p:nvPr/>
        </p:nvCxnSpPr>
        <p:spPr>
          <a:xfrm>
            <a:off x="2675962" y="5526740"/>
            <a:ext cx="450476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C74C6C-02DB-7914-13C5-DE5476153701}"/>
              </a:ext>
            </a:extLst>
          </p:cNvPr>
          <p:cNvSpPr txBox="1"/>
          <p:nvPr/>
        </p:nvSpPr>
        <p:spPr>
          <a:xfrm>
            <a:off x="3984816" y="5755341"/>
            <a:ext cx="1887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Execution 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C3480-61D3-07BE-9BEB-246E9054B3CE}"/>
              </a:ext>
            </a:extLst>
          </p:cNvPr>
          <p:cNvSpPr txBox="1"/>
          <p:nvPr/>
        </p:nvSpPr>
        <p:spPr>
          <a:xfrm>
            <a:off x="1331256" y="2209081"/>
            <a:ext cx="1058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Length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of code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DEE758-BE7D-965D-3939-517AFAA301BE}"/>
              </a:ext>
            </a:extLst>
          </p:cNvPr>
          <p:cNvSpPr/>
          <p:nvPr/>
        </p:nvSpPr>
        <p:spPr>
          <a:xfrm>
            <a:off x="3200400" y="2209081"/>
            <a:ext cx="1727943" cy="1098895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Fortran, C, …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44128D-40C8-472F-AEE6-2B47BEDE3151}"/>
              </a:ext>
            </a:extLst>
          </p:cNvPr>
          <p:cNvSpPr/>
          <p:nvPr/>
        </p:nvSpPr>
        <p:spPr>
          <a:xfrm>
            <a:off x="5007899" y="3867911"/>
            <a:ext cx="1727943" cy="109889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Python, </a:t>
            </a:r>
            <a:r>
              <a:rPr lang="en-US" dirty="0" err="1"/>
              <a:t>Matlab</a:t>
            </a:r>
            <a:endParaRPr lang="en-US" dirty="0"/>
          </a:p>
        </p:txBody>
      </p:sp>
      <p:pic>
        <p:nvPicPr>
          <p:cNvPr id="18" name="Picture 2" descr="Julia - Visual Studio Marketplace">
            <a:extLst>
              <a:ext uri="{FF2B5EF4-FFF2-40B4-BE49-F238E27FC236}">
                <a16:creationId xmlns:a16="http://schemas.microsoft.com/office/drawing/2014/main" id="{9AE5DA91-1E5A-5DFE-80AA-B2C5F8DE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199395"/>
            <a:ext cx="1117204" cy="6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75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A3262-4A06-5AA8-8526-40A6C58B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FA13EE-E678-19ED-9DB4-B6D178DCF171}"/>
              </a:ext>
            </a:extLst>
          </p:cNvPr>
          <p:cNvSpPr txBox="1"/>
          <p:nvPr/>
        </p:nvSpPr>
        <p:spPr>
          <a:xfrm>
            <a:off x="470647" y="430305"/>
            <a:ext cx="4419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Two-language problem</a:t>
            </a:r>
          </a:p>
        </p:txBody>
      </p:sp>
      <p:pic>
        <p:nvPicPr>
          <p:cNvPr id="1030" name="Picture 6" descr="speed comparison of various programming languages, Julia (AOT) is on  fire!!! : r/Julia">
            <a:extLst>
              <a:ext uri="{FF2B5EF4-FFF2-40B4-BE49-F238E27FC236}">
                <a16:creationId xmlns:a16="http://schemas.microsoft.com/office/drawing/2014/main" id="{AFADCEF5-7958-ACB0-86CE-00840F29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484" y="1333072"/>
            <a:ext cx="7755031" cy="49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1480E2D-FB94-9E34-93F5-62ED5A78592B}"/>
              </a:ext>
            </a:extLst>
          </p:cNvPr>
          <p:cNvSpPr/>
          <p:nvPr/>
        </p:nvSpPr>
        <p:spPr>
          <a:xfrm rot="10800000" flipV="1">
            <a:off x="5047127" y="2151530"/>
            <a:ext cx="2792507" cy="5378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Ahead of time compiled</a:t>
            </a:r>
          </a:p>
        </p:txBody>
      </p:sp>
    </p:spTree>
    <p:extLst>
      <p:ext uri="{BB962C8B-B14F-4D97-AF65-F5344CB8AC3E}">
        <p14:creationId xmlns:p14="http://schemas.microsoft.com/office/powerpoint/2010/main" val="807986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920D-99FC-B0C8-153B-69AB124B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CC2BF5-3859-00CE-58AA-C6A511CE4239}"/>
              </a:ext>
            </a:extLst>
          </p:cNvPr>
          <p:cNvSpPr txBox="1"/>
          <p:nvPr/>
        </p:nvSpPr>
        <p:spPr>
          <a:xfrm>
            <a:off x="470647" y="430305"/>
            <a:ext cx="3955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Two-culture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B3E96B-D2B5-41C9-3FA3-48C5BADE3D45}"/>
              </a:ext>
            </a:extLst>
          </p:cNvPr>
          <p:cNvSpPr txBox="1"/>
          <p:nvPr/>
        </p:nvSpPr>
        <p:spPr>
          <a:xfrm>
            <a:off x="2332149" y="5674659"/>
            <a:ext cx="752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“A typical Julia user is already 90% of the way to a software developer”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488245-F28E-9A64-05A5-9B6A7CB82838}"/>
              </a:ext>
            </a:extLst>
          </p:cNvPr>
          <p:cNvSpPr/>
          <p:nvPr/>
        </p:nvSpPr>
        <p:spPr>
          <a:xfrm>
            <a:off x="1344706" y="1855694"/>
            <a:ext cx="4235823" cy="28776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Climate scientist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63C6B2-0033-3BBD-4644-E266FF0A43AF}"/>
              </a:ext>
            </a:extLst>
          </p:cNvPr>
          <p:cNvSpPr/>
          <p:nvPr/>
        </p:nvSpPr>
        <p:spPr>
          <a:xfrm>
            <a:off x="6611473" y="1855694"/>
            <a:ext cx="4235823" cy="2877671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venir Book" panose="02000503020000020003" pitchFamily="2" charset="0"/>
              </a:rPr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5822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FAA1-40F9-F7E8-67A7-901139CE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2F153E-6AD9-0FA6-5E22-8A8711347452}"/>
              </a:ext>
            </a:extLst>
          </p:cNvPr>
          <p:cNvSpPr txBox="1"/>
          <p:nvPr/>
        </p:nvSpPr>
        <p:spPr>
          <a:xfrm>
            <a:off x="470647" y="430305"/>
            <a:ext cx="9958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What should a good scientific coding language offer?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23A92-468C-41EA-1DAB-367D5F9140A0}"/>
              </a:ext>
            </a:extLst>
          </p:cNvPr>
          <p:cNvSpPr txBox="1"/>
          <p:nvPr/>
        </p:nvSpPr>
        <p:spPr>
          <a:xfrm>
            <a:off x="470647" y="1788459"/>
            <a:ext cx="51728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Fast to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Fast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Composable, clearly structured (easy to 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Extendible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1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A5C70-0745-904D-F6B5-5BFEF9F86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45FF69-0BBE-566A-5918-EABBB563B6D1}"/>
              </a:ext>
            </a:extLst>
          </p:cNvPr>
          <p:cNvSpPr txBox="1"/>
          <p:nvPr/>
        </p:nvSpPr>
        <p:spPr>
          <a:xfrm>
            <a:off x="470647" y="430305"/>
            <a:ext cx="5139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Julia for dynamical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7CE56-B762-976D-1BE0-B7750D7721A4}"/>
              </a:ext>
            </a:extLst>
          </p:cNvPr>
          <p:cNvSpPr txBox="1"/>
          <p:nvPr/>
        </p:nvSpPr>
        <p:spPr>
          <a:xfrm>
            <a:off x="470647" y="1264023"/>
            <a:ext cx="27988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SciML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DifferentialEquations.jl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JuliaDynamics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DynamicalSystems.jl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BifurcationKit.jl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CriticalTransitions.jl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29C225C-9FA9-5F3B-381A-00953C139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3" y="3285761"/>
            <a:ext cx="4293869" cy="302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94050-C1ED-F1AC-FE33-95D37EABC71E}"/>
              </a:ext>
            </a:extLst>
          </p:cNvPr>
          <p:cNvSpPr txBox="1"/>
          <p:nvPr/>
        </p:nvSpPr>
        <p:spPr>
          <a:xfrm>
            <a:off x="470647" y="6307927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Doug Frey</a:t>
            </a:r>
          </a:p>
        </p:txBody>
      </p:sp>
      <p:pic>
        <p:nvPicPr>
          <p:cNvPr id="8198" name="Picture 6" descr="DynamicalSystems.jl logo: The Double Pendulum">
            <a:extLst>
              <a:ext uri="{FF2B5EF4-FFF2-40B4-BE49-F238E27FC236}">
                <a16:creationId xmlns:a16="http://schemas.microsoft.com/office/drawing/2014/main" id="{BAC539FF-1092-0EC1-29CF-41EB3CB2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7222"/>
            <a:ext cx="5324811" cy="199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JuliaDynamics">
            <a:extLst>
              <a:ext uri="{FF2B5EF4-FFF2-40B4-BE49-F238E27FC236}">
                <a16:creationId xmlns:a16="http://schemas.microsoft.com/office/drawing/2014/main" id="{C42E11E4-29E0-7A74-2BE9-2245B65DD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87" y="3698994"/>
            <a:ext cx="6089807" cy="181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7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A756B-8FB1-951C-A720-803522A73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C12B62-98EC-6DB3-583C-EB062A44F501}"/>
              </a:ext>
            </a:extLst>
          </p:cNvPr>
          <p:cNvSpPr txBox="1"/>
          <p:nvPr/>
        </p:nvSpPr>
        <p:spPr>
          <a:xfrm>
            <a:off x="470647" y="430305"/>
            <a:ext cx="4924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Julia for climate modeling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FF240-8F0A-DB16-ECE5-7684DCE96BD3}"/>
              </a:ext>
            </a:extLst>
          </p:cNvPr>
          <p:cNvSpPr txBox="1"/>
          <p:nvPr/>
        </p:nvSpPr>
        <p:spPr>
          <a:xfrm>
            <a:off x="550637" y="1516300"/>
            <a:ext cx="2382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CliMA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ClimaOcean.jl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ClimaAtmos.jl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ClimaLand.jl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SpeedyWeather.jl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Oceananigans.jl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10242" name="Picture 2" descr="CliMA – Climate Modeling Alliance">
            <a:extLst>
              <a:ext uri="{FF2B5EF4-FFF2-40B4-BE49-F238E27FC236}">
                <a16:creationId xmlns:a16="http://schemas.microsoft.com/office/drawing/2014/main" id="{D58363DC-3BE1-461B-9620-BB3AB5612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860" y="722692"/>
            <a:ext cx="3582534" cy="116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567ED1-FB11-0526-8874-D8FA78A8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065" y="2670462"/>
            <a:ext cx="3165288" cy="2294007"/>
          </a:xfrm>
          <a:prstGeom prst="rect">
            <a:avLst/>
          </a:prstGeom>
        </p:spPr>
      </p:pic>
      <p:pic>
        <p:nvPicPr>
          <p:cNvPr id="10244" name="Picture 4" descr="GitHub - CliMA/Oceananigans.jl: 🌊 Julia software for fast, friendly,  flexible, ocean-flavored fluid dynamics on CPUs and GPUs">
            <a:extLst>
              <a:ext uri="{FF2B5EF4-FFF2-40B4-BE49-F238E27FC236}">
                <a16:creationId xmlns:a16="http://schemas.microsoft.com/office/drawing/2014/main" id="{CDF355A9-A4A9-7C60-9E75-C02002A69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7" y="3824624"/>
            <a:ext cx="7549692" cy="260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0C2FD3-28D2-57F7-8FA5-AA4563206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6015" y="2507720"/>
            <a:ext cx="3776010" cy="8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9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AEE5A-6FD9-C3FD-49F9-D78A5DD2C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1479D3-51D1-81CA-BC70-78D965B553D8}"/>
              </a:ext>
            </a:extLst>
          </p:cNvPr>
          <p:cNvSpPr txBox="1"/>
          <p:nvPr/>
        </p:nvSpPr>
        <p:spPr>
          <a:xfrm>
            <a:off x="470647" y="430305"/>
            <a:ext cx="5920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Writing your own Julia package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A2E80-95F9-C700-D0FB-DAA41F539DAB}"/>
              </a:ext>
            </a:extLst>
          </p:cNvPr>
          <p:cNvSpPr txBox="1"/>
          <p:nvPr/>
        </p:nvSpPr>
        <p:spPr>
          <a:xfrm>
            <a:off x="1290918" y="1465874"/>
            <a:ext cx="362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… see example: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DoubleTrouble.jl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8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2D2D1-9784-B54A-6EB1-9A198BADD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9048E6-8647-0712-16A4-866F4DECD54C}"/>
              </a:ext>
            </a:extLst>
          </p:cNvPr>
          <p:cNvSpPr txBox="1"/>
          <p:nvPr/>
        </p:nvSpPr>
        <p:spPr>
          <a:xfrm>
            <a:off x="470647" y="430305"/>
            <a:ext cx="6806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Contributing to </a:t>
            </a:r>
            <a:r>
              <a:rPr lang="en-US" sz="3200" dirty="0" err="1">
                <a:solidFill>
                  <a:schemeClr val="bg1"/>
                </a:solidFill>
                <a:latin typeface="Avenir Book" panose="02000503020000020003" pitchFamily="2" charset="0"/>
              </a:rPr>
              <a:t>DynamicalSystems.jl</a:t>
            </a:r>
            <a:endParaRPr lang="en-US" sz="32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207813-1F60-B2CD-DB4C-607049B86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25" y="3291415"/>
            <a:ext cx="2473885" cy="724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A4042D-283A-8AE4-6832-1F3DBFADFFCF}"/>
              </a:ext>
            </a:extLst>
          </p:cNvPr>
          <p:cNvSpPr txBox="1"/>
          <p:nvPr/>
        </p:nvSpPr>
        <p:spPr>
          <a:xfrm>
            <a:off x="1408845" y="267596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CoupledODEs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60151-02B3-1444-9BF6-79DC119D404C}"/>
              </a:ext>
            </a:extLst>
          </p:cNvPr>
          <p:cNvSpPr txBox="1"/>
          <p:nvPr/>
        </p:nvSpPr>
        <p:spPr>
          <a:xfrm>
            <a:off x="5394294" y="2675965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CoupledSDEs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D844F-F049-5BE4-D1CA-C9F2FF7B3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94" y="3289742"/>
            <a:ext cx="5423647" cy="7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7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Julia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4063D8"/>
      </a:accent1>
      <a:accent2>
        <a:srgbClr val="389826"/>
      </a:accent2>
      <a:accent3>
        <a:srgbClr val="9558B2"/>
      </a:accent3>
      <a:accent4>
        <a:srgbClr val="CB3C33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233</Words>
  <Application>Microsoft Macintosh PowerPoint</Application>
  <PresentationFormat>Widescreen</PresentationFormat>
  <Paragraphs>63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Börner, R. (Reyk)</dc:creator>
  <cp:lastModifiedBy>Börner, R. (Reyk)</cp:lastModifiedBy>
  <cp:revision>1</cp:revision>
  <dcterms:created xsi:type="dcterms:W3CDTF">2025-09-18T05:46:38Z</dcterms:created>
  <dcterms:modified xsi:type="dcterms:W3CDTF">2025-09-18T12:33:03Z</dcterms:modified>
</cp:coreProperties>
</file>